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39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1D8BD707-D9CF-40AE-B4C6-C98DA3205C09}" type="datetimeFigureOut">
              <a:rPr lang="en-US" smtClean="0"/>
              <a:pPr/>
              <a:t>01/09/15</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spd="med">
    <p:wedge/>
    <p:sndAc>
      <p:stSnd>
        <p:snd r:embed="rId1" name="chimes.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01/09/15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med">
    <p:wedge/>
    <p:sndAc>
      <p:stSnd>
        <p:snd r:embed="rId1" name="chimes.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1D8BD707-D9CF-40AE-B4C6-C98DA3205C09}" type="datetimeFigureOut">
              <a:rPr lang="en-US" smtClean="0"/>
              <a:pPr/>
              <a:t>01/09/15</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spd="med">
    <p:wedge/>
    <p:sndAc>
      <p:stSnd>
        <p:snd r:embed="rId1" name="chimes.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01/09/15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spd="med">
    <p:wedge/>
    <p:sndAc>
      <p:stSnd>
        <p:snd r:embed="rId1" name="chimes.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1D8BD707-D9CF-40AE-B4C6-C98DA3205C09}" type="datetimeFigureOut">
              <a:rPr lang="en-US" smtClean="0"/>
              <a:pPr/>
              <a:t>01/09/15</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transition spd="med">
    <p:wedge/>
    <p:sndAc>
      <p:stSnd>
        <p:snd r:embed="rId1" name="chimes.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1D8BD707-D9CF-40AE-B4C6-C98DA3205C09}" type="datetimeFigureOut">
              <a:rPr lang="en-US" smtClean="0"/>
              <a:pPr/>
              <a:t>01/09/15</a:t>
            </a:fld>
            <a:endParaRPr lang="en-US"/>
          </a:p>
        </p:txBody>
      </p:sp>
      <p:sp>
        <p:nvSpPr>
          <p:cNvPr id="10" name="Slide Number Placeholder 9"/>
          <p:cNvSpPr>
            <a:spLocks noGrp="1"/>
          </p:cNvSpPr>
          <p:nvPr>
            <p:ph type="sldNum" sz="quarter" idx="16"/>
          </p:nvPr>
        </p:nvSpPr>
        <p:spPr/>
        <p:txBody>
          <a:bodyPr rtlCol="0"/>
          <a:lstStyle/>
          <a:p>
            <a:fld id="{B6F15528-21DE-4FAA-801E-634DDDAF4B2B}"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transition spd="med">
    <p:wedge/>
    <p:sndAc>
      <p:stSnd>
        <p:snd r:embed="rId1" name="chimes.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1D8BD707-D9CF-40AE-B4C6-C98DA3205C09}" type="datetimeFigureOut">
              <a:rPr lang="en-US" smtClean="0"/>
              <a:pPr/>
              <a:t>01/09/15</a:t>
            </a:fld>
            <a:endParaRPr lang="en-US"/>
          </a:p>
        </p:txBody>
      </p:sp>
      <p:sp>
        <p:nvSpPr>
          <p:cNvPr id="12" name="Slide Number Placeholder 11"/>
          <p:cNvSpPr>
            <a:spLocks noGrp="1"/>
          </p:cNvSpPr>
          <p:nvPr>
            <p:ph type="sldNum" sz="quarter" idx="16"/>
          </p:nvPr>
        </p:nvSpPr>
        <p:spPr/>
        <p:txBody>
          <a:bodyPr rtlCol="0"/>
          <a:lstStyle/>
          <a:p>
            <a:fld id="{B6F15528-21DE-4FAA-801E-634DDDAF4B2B}"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transition spd="med">
    <p:wedge/>
    <p:sndAc>
      <p:stSnd>
        <p:snd r:embed="rId1" name="chimes.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01/09/15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transition spd="med">
    <p:wedge/>
    <p:sndAc>
      <p:stSnd>
        <p:snd r:embed="rId1" name="chimes.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01/09/15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transition spd="med">
    <p:wedge/>
    <p:sndAc>
      <p:stSnd>
        <p:snd r:embed="rId1" name="chimes.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01/09/15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spd="med">
    <p:wedge/>
    <p:sndAc>
      <p:stSnd>
        <p:snd r:embed="rId1" name="chimes.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1D8BD707-D9CF-40AE-B4C6-C98DA3205C09}" type="datetimeFigureOut">
              <a:rPr lang="en-US" smtClean="0"/>
              <a:pPr/>
              <a:t>01/09/15</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transition spd="med">
    <p:wedge/>
    <p:sndAc>
      <p:stSnd>
        <p:snd r:embed="rId1" name="chimes.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1D8BD707-D9CF-40AE-B4C6-C98DA3205C09}" type="datetimeFigureOut">
              <a:rPr lang="en-US" smtClean="0"/>
              <a:pPr/>
              <a:t>01/09/15</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med">
    <p:wedge/>
    <p:sndAc>
      <p:stSnd>
        <p:snd r:embed="rId13" name="chimes.wav"/>
      </p:stSnd>
    </p:sndAc>
  </p:transition>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7772400" cy="1470025"/>
          </a:xfrm>
        </p:spPr>
        <p:txBody>
          <a:bodyPr/>
          <a:lstStyle/>
          <a:p>
            <a:pPr algn="ctr"/>
            <a:r>
              <a:rPr lang="en-US" dirty="0" smtClean="0"/>
              <a:t>ARICULTURAL  LABOUR IN INDIA</a:t>
            </a:r>
            <a:endParaRPr lang="en-US" dirty="0"/>
          </a:p>
        </p:txBody>
      </p:sp>
      <p:sp>
        <p:nvSpPr>
          <p:cNvPr id="3" name="Subtitle 2"/>
          <p:cNvSpPr>
            <a:spLocks noGrp="1"/>
          </p:cNvSpPr>
          <p:nvPr>
            <p:ph type="subTitle" idx="1"/>
          </p:nvPr>
        </p:nvSpPr>
        <p:spPr>
          <a:xfrm>
            <a:off x="990600" y="2514600"/>
            <a:ext cx="6858000" cy="2590800"/>
          </a:xfrm>
        </p:spPr>
        <p:txBody>
          <a:bodyPr>
            <a:normAutofit fontScale="70000" lnSpcReduction="20000"/>
          </a:bodyPr>
          <a:lstStyle/>
          <a:p>
            <a:endParaRPr lang="en-US" dirty="0" smtClean="0"/>
          </a:p>
          <a:p>
            <a:r>
              <a:rPr lang="en-US" dirty="0" smtClean="0"/>
              <a:t>                                                 BY</a:t>
            </a:r>
          </a:p>
          <a:p>
            <a:endParaRPr lang="en-US" dirty="0" smtClean="0"/>
          </a:p>
          <a:p>
            <a:pPr algn="ctr"/>
            <a:r>
              <a:rPr lang="en-US" dirty="0" smtClean="0"/>
              <a:t>C.SIVAKKOLUNDU,</a:t>
            </a:r>
          </a:p>
          <a:p>
            <a:pPr algn="ctr"/>
            <a:r>
              <a:rPr lang="en-US" dirty="0" smtClean="0"/>
              <a:t>ASSISTANT PROFESSOR OF ECONOMICS,</a:t>
            </a:r>
          </a:p>
          <a:p>
            <a:pPr algn="ctr"/>
            <a:r>
              <a:rPr lang="en-US" dirty="0" smtClean="0"/>
              <a:t>THIRUVALLUVAR UNIVERSITY,</a:t>
            </a:r>
          </a:p>
          <a:p>
            <a:pPr algn="ctr"/>
            <a:r>
              <a:rPr lang="en-US" dirty="0" smtClean="0"/>
              <a:t>SERKKADU, VELLORE,</a:t>
            </a:r>
          </a:p>
          <a:p>
            <a:pPr algn="ctr"/>
            <a:r>
              <a:rPr lang="en-US" dirty="0" smtClean="0"/>
              <a:t>TAMIL NADU-632 115.</a:t>
            </a:r>
          </a:p>
          <a:p>
            <a:endParaRPr lang="en-US" dirty="0" smtClean="0"/>
          </a:p>
          <a:p>
            <a:endParaRPr lang="en-US" dirty="0"/>
          </a:p>
        </p:txBody>
      </p:sp>
    </p:spTree>
  </p:cSld>
  <p:clrMapOvr>
    <a:masterClrMapping/>
  </p:clrMapOvr>
  <p:transition spd="med">
    <p:wedge/>
    <p:sndAc>
      <p:stSnd>
        <p:snd r:embed="rId2" name="chimes.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lstStyle/>
          <a:p>
            <a:r>
              <a:rPr lang="en-US" dirty="0" smtClean="0"/>
              <a:t>Introduction</a:t>
            </a:r>
            <a:endParaRPr lang="en-US" dirty="0"/>
          </a:p>
        </p:txBody>
      </p:sp>
      <p:sp>
        <p:nvSpPr>
          <p:cNvPr id="3" name="Content Placeholder 2"/>
          <p:cNvSpPr>
            <a:spLocks noGrp="1"/>
          </p:cNvSpPr>
          <p:nvPr>
            <p:ph sz="quarter" idx="1"/>
          </p:nvPr>
        </p:nvSpPr>
        <p:spPr/>
        <p:style>
          <a:lnRef idx="1">
            <a:schemeClr val="accent2"/>
          </a:lnRef>
          <a:fillRef idx="2">
            <a:schemeClr val="accent2"/>
          </a:fillRef>
          <a:effectRef idx="1">
            <a:schemeClr val="accent2"/>
          </a:effectRef>
          <a:fontRef idx="minor">
            <a:schemeClr val="dk1"/>
          </a:fontRef>
        </p:style>
        <p:txBody>
          <a:bodyPr>
            <a:normAutofit lnSpcReduction="10000"/>
          </a:bodyPr>
          <a:lstStyle/>
          <a:p>
            <a:r>
              <a:rPr lang="en-US" dirty="0" smtClean="0"/>
              <a:t>Agricultural Workers Constitute by far the largest segment in the unorganized sector. A Significant number engaged in livestock, forestry, fishing, orchards and allied activities as well as small and marginal farmers works.</a:t>
            </a:r>
          </a:p>
          <a:p>
            <a:r>
              <a:rPr lang="en-US" dirty="0" smtClean="0"/>
              <a:t>Agricultural workers have such numerical strength, they are vulnerable to exploitation on account of low level of literacy, lack of awareness, persistent social backwardness and absence of </a:t>
            </a:r>
            <a:r>
              <a:rPr lang="en-US" dirty="0" err="1" smtClean="0"/>
              <a:t>unionisation</a:t>
            </a:r>
            <a:r>
              <a:rPr lang="en-US" dirty="0" smtClean="0"/>
              <a:t>. </a:t>
            </a:r>
            <a:endParaRPr lang="en-US" dirty="0"/>
          </a:p>
        </p:txBody>
      </p:sp>
    </p:spTree>
  </p:cSld>
  <p:clrMapOvr>
    <a:masterClrMapping/>
  </p:clrMapOvr>
  <p:transition spd="med">
    <p:wedge/>
    <p:sndAc>
      <p:stSnd>
        <p:snd r:embed="rId2" name="chimes.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5"/>
          </a:lnRef>
          <a:fillRef idx="2">
            <a:schemeClr val="accent5"/>
          </a:fillRef>
          <a:effectRef idx="1">
            <a:schemeClr val="accent5"/>
          </a:effectRef>
          <a:fontRef idx="minor">
            <a:schemeClr val="dk1"/>
          </a:fontRef>
        </p:style>
        <p:txBody>
          <a:bodyPr/>
          <a:lstStyle/>
          <a:p>
            <a:r>
              <a:rPr lang="en-US" dirty="0" smtClean="0"/>
              <a:t>Agriculture and Gender</a:t>
            </a:r>
            <a:endParaRPr lang="en-US" dirty="0"/>
          </a:p>
        </p:txBody>
      </p:sp>
      <p:sp>
        <p:nvSpPr>
          <p:cNvPr id="3" name="Content Placeholder 2"/>
          <p:cNvSpPr>
            <a:spLocks noGrp="1"/>
          </p:cNvSpPr>
          <p:nvPr>
            <p:ph sz="quarter" idx="1"/>
          </p:nvPr>
        </p:nvSpPr>
        <p:spPr/>
        <p:style>
          <a:lnRef idx="1">
            <a:schemeClr val="accent3"/>
          </a:lnRef>
          <a:fillRef idx="2">
            <a:schemeClr val="accent3"/>
          </a:fillRef>
          <a:effectRef idx="1">
            <a:schemeClr val="accent3"/>
          </a:effectRef>
          <a:fontRef idx="minor">
            <a:schemeClr val="dk1"/>
          </a:fontRef>
        </p:style>
        <p:txBody>
          <a:bodyPr>
            <a:normAutofit lnSpcReduction="10000"/>
          </a:bodyPr>
          <a:lstStyle/>
          <a:p>
            <a:r>
              <a:rPr lang="en-US" dirty="0" smtClean="0"/>
              <a:t>The agricultural sector of the economy is shrinking while the percentage of women who are employed in the agricultural sector is increasing. Women make up 40% of the </a:t>
            </a:r>
            <a:r>
              <a:rPr lang="en-US" dirty="0" err="1" smtClean="0"/>
              <a:t>labour</a:t>
            </a:r>
            <a:r>
              <a:rPr lang="en-US" dirty="0" smtClean="0"/>
              <a:t> force in most part the world, in developing world 67% of the work force. For example the production of wheat in north China, men perform the </a:t>
            </a:r>
            <a:r>
              <a:rPr lang="en-US" dirty="0" err="1" smtClean="0"/>
              <a:t>ploughing</a:t>
            </a:r>
            <a:r>
              <a:rPr lang="en-US" dirty="0" smtClean="0"/>
              <a:t>, planting and spraying, while women perform the weeding, </a:t>
            </a:r>
            <a:r>
              <a:rPr lang="en-US" dirty="0" err="1" smtClean="0"/>
              <a:t>fertilising</a:t>
            </a:r>
            <a:r>
              <a:rPr lang="en-US" dirty="0" smtClean="0"/>
              <a:t>, processing and the storage.  </a:t>
            </a:r>
            <a:endParaRPr lang="en-US" dirty="0"/>
          </a:p>
        </p:txBody>
      </p:sp>
    </p:spTree>
  </p:cSld>
  <p:clrMapOvr>
    <a:masterClrMapping/>
  </p:clrMapOvr>
  <p:transition spd="med">
    <p:wedge/>
    <p:sndAc>
      <p:stSnd>
        <p:snd r:embed="rId2" name="chimes.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3">
            <a:schemeClr val="accent3"/>
          </a:fillRef>
          <a:effectRef idx="2">
            <a:schemeClr val="accent3"/>
          </a:effectRef>
          <a:fontRef idx="minor">
            <a:schemeClr val="lt1"/>
          </a:fontRef>
        </p:style>
        <p:txBody>
          <a:bodyPr>
            <a:normAutofit fontScale="90000"/>
          </a:bodyPr>
          <a:lstStyle/>
          <a:p>
            <a:r>
              <a:rPr lang="en-US" dirty="0" smtClean="0"/>
              <a:t>Some welfares of agricultural workers</a:t>
            </a:r>
            <a:endParaRPr lang="en-US" dirty="0"/>
          </a:p>
        </p:txBody>
      </p:sp>
      <p:sp>
        <p:nvSpPr>
          <p:cNvPr id="3" name="Content Placeholder 2"/>
          <p:cNvSpPr>
            <a:spLocks noGrp="1"/>
          </p:cNvSpPr>
          <p:nvPr>
            <p:ph sz="quarter" idx="1"/>
          </p:nvPr>
        </p:nvSpPr>
        <p:spPr/>
        <p:style>
          <a:lnRef idx="1">
            <a:schemeClr val="accent6"/>
          </a:lnRef>
          <a:fillRef idx="3">
            <a:schemeClr val="accent6"/>
          </a:fillRef>
          <a:effectRef idx="2">
            <a:schemeClr val="accent6"/>
          </a:effectRef>
          <a:fontRef idx="minor">
            <a:schemeClr val="lt1"/>
          </a:fontRef>
        </p:style>
        <p:txBody>
          <a:bodyPr/>
          <a:lstStyle/>
          <a:p>
            <a:pPr>
              <a:buFont typeface="Wingdings" pitchFamily="2" charset="2"/>
              <a:buChar char="Ø"/>
            </a:pPr>
            <a:r>
              <a:rPr lang="en-US" dirty="0" err="1" smtClean="0"/>
              <a:t>Finacial</a:t>
            </a:r>
            <a:r>
              <a:rPr lang="en-US" dirty="0" smtClean="0"/>
              <a:t> </a:t>
            </a:r>
            <a:r>
              <a:rPr lang="en-US" dirty="0" err="1" smtClean="0"/>
              <a:t>assistancein</a:t>
            </a:r>
            <a:r>
              <a:rPr lang="en-US" dirty="0" smtClean="0"/>
              <a:t> case of death and injury, group insurance, maternity benefits, old age pension, housing assistance.</a:t>
            </a:r>
          </a:p>
          <a:p>
            <a:pPr>
              <a:buFont typeface="Wingdings" pitchFamily="2" charset="2"/>
              <a:buChar char="Ø"/>
            </a:pPr>
            <a:r>
              <a:rPr lang="en-US" dirty="0" smtClean="0"/>
              <a:t>Minimum wage programme-1948 act enforcing low wage pockets in different states.</a:t>
            </a:r>
          </a:p>
          <a:p>
            <a:pPr>
              <a:buFont typeface="Wingdings" pitchFamily="2" charset="2"/>
              <a:buChar char="Ø"/>
            </a:pPr>
            <a:r>
              <a:rPr lang="en-US" dirty="0" smtClean="0"/>
              <a:t>In </a:t>
            </a:r>
            <a:r>
              <a:rPr lang="en-US" dirty="0" err="1" smtClean="0"/>
              <a:t>secpnd</a:t>
            </a:r>
            <a:r>
              <a:rPr lang="en-US" dirty="0" smtClean="0"/>
              <a:t> five year plan Rs. 200 </a:t>
            </a:r>
            <a:r>
              <a:rPr lang="en-US" dirty="0" err="1" smtClean="0"/>
              <a:t>crores</a:t>
            </a:r>
            <a:r>
              <a:rPr lang="en-US" dirty="0" smtClean="0"/>
              <a:t> were provided for the village development and industries.</a:t>
            </a:r>
            <a:endParaRPr lang="en-US" dirty="0"/>
          </a:p>
        </p:txBody>
      </p:sp>
    </p:spTree>
  </p:cSld>
  <p:clrMapOvr>
    <a:masterClrMapping/>
  </p:clrMapOvr>
  <p:transition spd="med">
    <p:wedge/>
    <p:sndAc>
      <p:stSnd>
        <p:snd r:embed="rId2" name="chimes.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5"/>
          </a:lnRef>
          <a:fillRef idx="3">
            <a:schemeClr val="accent5"/>
          </a:fillRef>
          <a:effectRef idx="3">
            <a:schemeClr val="accent5"/>
          </a:effectRef>
          <a:fontRef idx="minor">
            <a:schemeClr val="lt1"/>
          </a:fontRef>
        </p:style>
        <p:txBody>
          <a:bodyPr/>
          <a:lstStyle/>
          <a:p>
            <a:r>
              <a:rPr lang="en-US" dirty="0" smtClean="0"/>
              <a:t>Problem of Agricultural </a:t>
            </a:r>
            <a:r>
              <a:rPr lang="en-US" dirty="0" err="1" smtClean="0"/>
              <a:t>Labour</a:t>
            </a:r>
            <a:endParaRPr lang="en-US" dirty="0"/>
          </a:p>
        </p:txBody>
      </p:sp>
      <p:sp>
        <p:nvSpPr>
          <p:cNvPr id="3" name="Content Placeholder 2"/>
          <p:cNvSpPr>
            <a:spLocks noGrp="1"/>
          </p:cNvSpPr>
          <p:nvPr>
            <p:ph sz="quarter" idx="1"/>
          </p:nvPr>
        </p:nvSpPr>
        <p:spPr/>
        <p:style>
          <a:lnRef idx="1">
            <a:schemeClr val="accent6"/>
          </a:lnRef>
          <a:fillRef idx="3">
            <a:schemeClr val="accent6"/>
          </a:fillRef>
          <a:effectRef idx="2">
            <a:schemeClr val="accent6"/>
          </a:effectRef>
          <a:fontRef idx="minor">
            <a:schemeClr val="lt1"/>
          </a:fontRef>
        </p:style>
        <p:txBody>
          <a:bodyPr>
            <a:normAutofit lnSpcReduction="10000"/>
          </a:bodyPr>
          <a:lstStyle/>
          <a:p>
            <a:r>
              <a:rPr lang="en-US" dirty="0" smtClean="0"/>
              <a:t>The economic conditions and social disabilities.</a:t>
            </a:r>
          </a:p>
          <a:p>
            <a:r>
              <a:rPr lang="en-US" dirty="0" smtClean="0"/>
              <a:t>Pressure of population.</a:t>
            </a:r>
          </a:p>
          <a:p>
            <a:r>
              <a:rPr lang="en-US" dirty="0" smtClean="0"/>
              <a:t>Availability of land for cultivation.</a:t>
            </a:r>
          </a:p>
          <a:p>
            <a:r>
              <a:rPr lang="en-US" dirty="0" smtClean="0"/>
              <a:t>Unemployment and under employment in </a:t>
            </a:r>
            <a:r>
              <a:rPr lang="en-US" dirty="0" err="1" smtClean="0"/>
              <a:t>rura</a:t>
            </a:r>
            <a:r>
              <a:rPr lang="en-US" dirty="0" smtClean="0"/>
              <a:t> areas.</a:t>
            </a:r>
          </a:p>
          <a:p>
            <a:r>
              <a:rPr lang="en-US" dirty="0" smtClean="0"/>
              <a:t>Low income, low productivity and lack of continuous</a:t>
            </a:r>
          </a:p>
          <a:p>
            <a:pPr>
              <a:buNone/>
            </a:pPr>
            <a:r>
              <a:rPr lang="en-US" dirty="0" smtClean="0"/>
              <a:t>    employment.</a:t>
            </a:r>
          </a:p>
          <a:p>
            <a:endParaRPr lang="en-US" dirty="0" smtClean="0"/>
          </a:p>
          <a:p>
            <a:endParaRPr lang="en-US" dirty="0"/>
          </a:p>
        </p:txBody>
      </p:sp>
    </p:spTree>
  </p:cSld>
  <p:clrMapOvr>
    <a:masterClrMapping/>
  </p:clrMapOvr>
  <p:transition spd="med">
    <p:wedge/>
    <p:sndAc>
      <p:stSnd>
        <p:snd r:embed="rId2" name="chimes.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accent1"/>
          </a:lnRef>
          <a:fillRef idx="3">
            <a:schemeClr val="accent1"/>
          </a:fillRef>
          <a:effectRef idx="3">
            <a:schemeClr val="accent1"/>
          </a:effectRef>
          <a:fontRef idx="minor">
            <a:schemeClr val="lt1"/>
          </a:fontRef>
        </p:style>
        <p:txBody>
          <a:bodyPr/>
          <a:lstStyle/>
          <a:p>
            <a:r>
              <a:rPr lang="en-US" dirty="0" smtClean="0"/>
              <a:t>Conclusion</a:t>
            </a:r>
            <a:endParaRPr lang="en-US" dirty="0"/>
          </a:p>
        </p:txBody>
      </p:sp>
      <p:sp>
        <p:nvSpPr>
          <p:cNvPr id="3" name="Content Placeholder 2"/>
          <p:cNvSpPr>
            <a:spLocks noGrp="1"/>
          </p:cNvSpPr>
          <p:nvPr>
            <p:ph sz="quarter" idx="1"/>
          </p:nvPr>
        </p:nvSpPr>
        <p:spPr/>
        <p:style>
          <a:lnRef idx="1">
            <a:schemeClr val="accent4"/>
          </a:lnRef>
          <a:fillRef idx="3">
            <a:schemeClr val="accent4"/>
          </a:fillRef>
          <a:effectRef idx="2">
            <a:schemeClr val="accent4"/>
          </a:effectRef>
          <a:fontRef idx="minor">
            <a:schemeClr val="lt1"/>
          </a:fontRef>
        </p:style>
        <p:txBody>
          <a:bodyPr>
            <a:normAutofit lnSpcReduction="10000"/>
          </a:bodyPr>
          <a:lstStyle/>
          <a:p>
            <a:r>
              <a:rPr lang="en-US" dirty="0" smtClean="0"/>
              <a:t>In real sense, the problem of agricultural </a:t>
            </a:r>
            <a:r>
              <a:rPr lang="en-US" dirty="0" err="1" smtClean="0"/>
              <a:t>labour</a:t>
            </a:r>
            <a:r>
              <a:rPr lang="en-US" dirty="0" smtClean="0"/>
              <a:t> are to be traced to the long period of stagnation in the rural economy. The basic deficiencies are being gradually removed and the processes of social and technological change have to be </a:t>
            </a:r>
            <a:r>
              <a:rPr lang="en-US" dirty="0" err="1" smtClean="0"/>
              <a:t>hostened</a:t>
            </a:r>
            <a:r>
              <a:rPr lang="en-US" dirty="0" smtClean="0"/>
              <a:t>. Successive Five Year Plans seeks to </a:t>
            </a:r>
            <a:r>
              <a:rPr lang="en-US" dirty="0" err="1" smtClean="0"/>
              <a:t>harsness</a:t>
            </a:r>
            <a:r>
              <a:rPr lang="en-US" dirty="0" smtClean="0"/>
              <a:t> the natural </a:t>
            </a:r>
            <a:r>
              <a:rPr lang="en-US" dirty="0" err="1" smtClean="0"/>
              <a:t>resourecs</a:t>
            </a:r>
            <a:r>
              <a:rPr lang="en-US" dirty="0" smtClean="0"/>
              <a:t> of the country, increase production,  employment and provide greater amenities to rural areas.</a:t>
            </a:r>
            <a:endParaRPr lang="en-US" dirty="0"/>
          </a:p>
        </p:txBody>
      </p:sp>
    </p:spTree>
  </p:cSld>
  <p:clrMapOvr>
    <a:masterClrMapping/>
  </p:clrMapOvr>
  <p:transition spd="med">
    <p:wedge/>
    <p:sndAc>
      <p:stSnd>
        <p:snd r:embed="rId2" name="chimes.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style>
          <a:lnRef idx="0">
            <a:schemeClr val="accent3"/>
          </a:lnRef>
          <a:fillRef idx="3">
            <a:schemeClr val="accent3"/>
          </a:fillRef>
          <a:effectRef idx="3">
            <a:schemeClr val="accent3"/>
          </a:effectRef>
          <a:fontRef idx="minor">
            <a:schemeClr val="lt1"/>
          </a:fontRef>
        </p:style>
        <p:txBody>
          <a:bodyPr/>
          <a:lstStyle/>
          <a:p>
            <a:pPr algn="ctr">
              <a:buNone/>
            </a:pPr>
            <a:endParaRPr lang="en-US" dirty="0" smtClean="0"/>
          </a:p>
          <a:p>
            <a:pPr algn="ctr">
              <a:buNone/>
            </a:pPr>
            <a:endParaRPr lang="en-US" dirty="0" smtClean="0"/>
          </a:p>
          <a:p>
            <a:pPr algn="ctr">
              <a:buNone/>
            </a:pPr>
            <a:endParaRPr lang="en-US" dirty="0" smtClean="0"/>
          </a:p>
          <a:p>
            <a:pPr algn="ctr">
              <a:buNone/>
            </a:pPr>
            <a:r>
              <a:rPr lang="en-US" sz="6000" dirty="0" smtClean="0"/>
              <a:t>THANKING YOU</a:t>
            </a:r>
            <a:endParaRPr lang="en-US" sz="6000" dirty="0"/>
          </a:p>
        </p:txBody>
      </p:sp>
      <p:sp>
        <p:nvSpPr>
          <p:cNvPr id="4" name="Rectangle 3"/>
          <p:cNvSpPr/>
          <p:nvPr/>
        </p:nvSpPr>
        <p:spPr>
          <a:xfrm>
            <a:off x="1812109" y="2967335"/>
            <a:ext cx="5519781" cy="923330"/>
          </a:xfrm>
          <a:prstGeom prst="rect">
            <a:avLst/>
          </a:prstGeom>
          <a:noFill/>
        </p:spPr>
        <p:txBody>
          <a:bodyPr wrap="none" lIns="91440" tIns="45720" rIns="91440" bIns="45720">
            <a:spAutoFit/>
          </a:bodyPr>
          <a:lstStyle/>
          <a:p>
            <a:pPr algn="ctr"/>
            <a:r>
              <a:rPr lang="en-US"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THANKING YOU</a:t>
            </a:r>
            <a:endParaRPr lang="en-US" sz="5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cSld>
  <p:clrMapOvr>
    <a:masterClrMapping/>
  </p:clrMapOvr>
  <p:transition spd="med">
    <p:wedge/>
    <p:sndAc>
      <p:stSnd>
        <p:snd r:embed="rId2" name="chimes.wav"/>
      </p:stSnd>
    </p:sndAc>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117</TotalTime>
  <Words>349</Words>
  <Application>Microsoft Office PowerPoint</Application>
  <PresentationFormat>On-screen Show (4:3)</PresentationFormat>
  <Paragraphs>32</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Median</vt:lpstr>
      <vt:lpstr>ARICULTURAL  LABOUR IN INDIA</vt:lpstr>
      <vt:lpstr>Introduction</vt:lpstr>
      <vt:lpstr>Agriculture and Gender</vt:lpstr>
      <vt:lpstr>Some welfares of agricultural workers</vt:lpstr>
      <vt:lpstr>Problem of Agricultural Labour</vt:lpstr>
      <vt:lpstr>Conclusion</vt:lpstr>
      <vt:lpstr>Slide 7</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ARICULTURAL  LABOUR IN INDIA</dc:title>
  <dc:creator>god</dc:creator>
  <cp:lastModifiedBy>god</cp:lastModifiedBy>
  <cp:revision>16</cp:revision>
  <dcterms:created xsi:type="dcterms:W3CDTF">2006-08-16T00:00:00Z</dcterms:created>
  <dcterms:modified xsi:type="dcterms:W3CDTF">2015-01-09T13:50:24Z</dcterms:modified>
</cp:coreProperties>
</file>